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4" r:id="rId3"/>
    <p:sldMasterId id="2147483685" r:id="rId4"/>
    <p:sldMasterId id="214748368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6858000" cx="12188825"/>
  <p:notesSz cx="7559675" cy="10691800"/>
  <p:embeddedFontLst>
    <p:embeddedFont>
      <p:font typeface="Century Gothic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CenturyGothic-bold.fntdata"/><Relationship Id="rId23" Type="http://schemas.openxmlformats.org/officeDocument/2006/relationships/font" Target="fonts/CenturyGothic-regular.fntdata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26" Type="http://schemas.openxmlformats.org/officeDocument/2006/relationships/font" Target="fonts/CenturyGothic-boldItalic.fntdata"/><Relationship Id="rId25" Type="http://schemas.openxmlformats.org/officeDocument/2006/relationships/font" Target="fonts/CenturyGothic-italic.fntdata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0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0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7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17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6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6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7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7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8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8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9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9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" type="body"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2"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"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2"/>
          <p:cNvSpPr txBox="1"/>
          <p:nvPr>
            <p:ph idx="2"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3"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4"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1" type="body"/>
          </p:nvPr>
        </p:nvSpPr>
        <p:spPr>
          <a:xfrm>
            <a:off x="609120" y="1604520"/>
            <a:ext cx="35319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2" type="body"/>
          </p:nvPr>
        </p:nvSpPr>
        <p:spPr>
          <a:xfrm>
            <a:off x="4318200" y="1604520"/>
            <a:ext cx="35319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3" type="body"/>
          </p:nvPr>
        </p:nvSpPr>
        <p:spPr>
          <a:xfrm>
            <a:off x="8026920" y="1604520"/>
            <a:ext cx="35319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4" type="body"/>
          </p:nvPr>
        </p:nvSpPr>
        <p:spPr>
          <a:xfrm>
            <a:off x="609120" y="3682080"/>
            <a:ext cx="35319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5" type="body"/>
          </p:nvPr>
        </p:nvSpPr>
        <p:spPr>
          <a:xfrm>
            <a:off x="4318200" y="3682080"/>
            <a:ext cx="35319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6" type="body"/>
          </p:nvPr>
        </p:nvSpPr>
        <p:spPr>
          <a:xfrm>
            <a:off x="8026920" y="3682080"/>
            <a:ext cx="35319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" type="subTitle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7"/>
          <p:cNvSpPr txBox="1"/>
          <p:nvPr>
            <p:ph idx="1"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8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2" type="body"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/>
          <p:nvPr>
            <p:ph idx="1" type="subTitle"/>
          </p:nvPr>
        </p:nvSpPr>
        <p:spPr>
          <a:xfrm>
            <a:off x="609120" y="273600"/>
            <a:ext cx="1096956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2" type="body"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3"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" type="body"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2"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3"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3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3"/>
          <p:cNvSpPr txBox="1"/>
          <p:nvPr>
            <p:ph idx="1"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3"/>
          <p:cNvSpPr txBox="1"/>
          <p:nvPr>
            <p:ph idx="2"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3"/>
          <p:cNvSpPr txBox="1"/>
          <p:nvPr>
            <p:ph idx="3"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4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4"/>
          <p:cNvSpPr txBox="1"/>
          <p:nvPr>
            <p:ph idx="1" type="body"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4"/>
          <p:cNvSpPr txBox="1"/>
          <p:nvPr>
            <p:ph idx="2"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5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5"/>
          <p:cNvSpPr txBox="1"/>
          <p:nvPr>
            <p:ph idx="1"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5"/>
          <p:cNvSpPr txBox="1"/>
          <p:nvPr>
            <p:ph idx="2"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5"/>
          <p:cNvSpPr txBox="1"/>
          <p:nvPr>
            <p:ph idx="3"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5"/>
          <p:cNvSpPr txBox="1"/>
          <p:nvPr>
            <p:ph idx="4"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6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6"/>
          <p:cNvSpPr txBox="1"/>
          <p:nvPr>
            <p:ph idx="1" type="body"/>
          </p:nvPr>
        </p:nvSpPr>
        <p:spPr>
          <a:xfrm>
            <a:off x="609120" y="1604520"/>
            <a:ext cx="35319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6"/>
          <p:cNvSpPr txBox="1"/>
          <p:nvPr>
            <p:ph idx="2" type="body"/>
          </p:nvPr>
        </p:nvSpPr>
        <p:spPr>
          <a:xfrm>
            <a:off x="4318200" y="1604520"/>
            <a:ext cx="35319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6"/>
          <p:cNvSpPr txBox="1"/>
          <p:nvPr>
            <p:ph idx="3" type="body"/>
          </p:nvPr>
        </p:nvSpPr>
        <p:spPr>
          <a:xfrm>
            <a:off x="8026920" y="1604520"/>
            <a:ext cx="35319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6"/>
          <p:cNvSpPr txBox="1"/>
          <p:nvPr>
            <p:ph idx="4" type="body"/>
          </p:nvPr>
        </p:nvSpPr>
        <p:spPr>
          <a:xfrm>
            <a:off x="609120" y="3682080"/>
            <a:ext cx="35319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6"/>
          <p:cNvSpPr txBox="1"/>
          <p:nvPr>
            <p:ph idx="5" type="body"/>
          </p:nvPr>
        </p:nvSpPr>
        <p:spPr>
          <a:xfrm>
            <a:off x="4318200" y="3682080"/>
            <a:ext cx="35319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6"/>
          <p:cNvSpPr txBox="1"/>
          <p:nvPr>
            <p:ph idx="6" type="body"/>
          </p:nvPr>
        </p:nvSpPr>
        <p:spPr>
          <a:xfrm>
            <a:off x="8026920" y="3682080"/>
            <a:ext cx="35319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9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9"/>
          <p:cNvSpPr txBox="1"/>
          <p:nvPr>
            <p:ph idx="1" type="subTitle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0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30"/>
          <p:cNvSpPr txBox="1"/>
          <p:nvPr>
            <p:ph idx="1"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1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31"/>
          <p:cNvSpPr txBox="1"/>
          <p:nvPr>
            <p:ph idx="1" type="body"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31"/>
          <p:cNvSpPr txBox="1"/>
          <p:nvPr>
            <p:ph idx="2" type="body"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2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"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3"/>
          <p:cNvSpPr txBox="1"/>
          <p:nvPr>
            <p:ph idx="1" type="subTitle"/>
          </p:nvPr>
        </p:nvSpPr>
        <p:spPr>
          <a:xfrm>
            <a:off x="609120" y="273600"/>
            <a:ext cx="1096956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4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34"/>
          <p:cNvSpPr txBox="1"/>
          <p:nvPr>
            <p:ph idx="1"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34"/>
          <p:cNvSpPr txBox="1"/>
          <p:nvPr>
            <p:ph idx="2" type="body"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34"/>
          <p:cNvSpPr txBox="1"/>
          <p:nvPr>
            <p:ph idx="3"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5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35"/>
          <p:cNvSpPr txBox="1"/>
          <p:nvPr>
            <p:ph idx="1" type="body"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35"/>
          <p:cNvSpPr txBox="1"/>
          <p:nvPr>
            <p:ph idx="2"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5"/>
          <p:cNvSpPr txBox="1"/>
          <p:nvPr>
            <p:ph idx="3"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6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6"/>
          <p:cNvSpPr txBox="1"/>
          <p:nvPr>
            <p:ph idx="1"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6"/>
          <p:cNvSpPr txBox="1"/>
          <p:nvPr>
            <p:ph idx="2"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36"/>
          <p:cNvSpPr txBox="1"/>
          <p:nvPr>
            <p:ph idx="3"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7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7"/>
          <p:cNvSpPr txBox="1"/>
          <p:nvPr>
            <p:ph idx="1" type="body"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7"/>
          <p:cNvSpPr txBox="1"/>
          <p:nvPr>
            <p:ph idx="2"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8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38"/>
          <p:cNvSpPr txBox="1"/>
          <p:nvPr>
            <p:ph idx="1"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38"/>
          <p:cNvSpPr txBox="1"/>
          <p:nvPr>
            <p:ph idx="2"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38"/>
          <p:cNvSpPr txBox="1"/>
          <p:nvPr>
            <p:ph idx="3"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38"/>
          <p:cNvSpPr txBox="1"/>
          <p:nvPr>
            <p:ph idx="4"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9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39"/>
          <p:cNvSpPr txBox="1"/>
          <p:nvPr>
            <p:ph idx="1" type="body"/>
          </p:nvPr>
        </p:nvSpPr>
        <p:spPr>
          <a:xfrm>
            <a:off x="609120" y="1604520"/>
            <a:ext cx="35319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39"/>
          <p:cNvSpPr txBox="1"/>
          <p:nvPr>
            <p:ph idx="2" type="body"/>
          </p:nvPr>
        </p:nvSpPr>
        <p:spPr>
          <a:xfrm>
            <a:off x="4318200" y="1604520"/>
            <a:ext cx="35319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39"/>
          <p:cNvSpPr txBox="1"/>
          <p:nvPr>
            <p:ph idx="3" type="body"/>
          </p:nvPr>
        </p:nvSpPr>
        <p:spPr>
          <a:xfrm>
            <a:off x="8026920" y="1604520"/>
            <a:ext cx="35319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39"/>
          <p:cNvSpPr txBox="1"/>
          <p:nvPr>
            <p:ph idx="4" type="body"/>
          </p:nvPr>
        </p:nvSpPr>
        <p:spPr>
          <a:xfrm>
            <a:off x="609120" y="3682080"/>
            <a:ext cx="35319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39"/>
          <p:cNvSpPr txBox="1"/>
          <p:nvPr>
            <p:ph idx="5" type="body"/>
          </p:nvPr>
        </p:nvSpPr>
        <p:spPr>
          <a:xfrm>
            <a:off x="4318200" y="3682080"/>
            <a:ext cx="35319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9"/>
          <p:cNvSpPr txBox="1"/>
          <p:nvPr>
            <p:ph idx="6" type="body"/>
          </p:nvPr>
        </p:nvSpPr>
        <p:spPr>
          <a:xfrm>
            <a:off x="8026920" y="3682080"/>
            <a:ext cx="35319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idx="1" type="subTitle"/>
          </p:nvPr>
        </p:nvSpPr>
        <p:spPr>
          <a:xfrm>
            <a:off x="609120" y="273600"/>
            <a:ext cx="1096956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2" type="body"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3"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2"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3"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2"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3"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4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5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7"/>
          <p:cNvSpPr txBox="1"/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9" name="Google Shape;109;p27"/>
          <p:cNvSpPr txBox="1"/>
          <p:nvPr>
            <p:ph idx="1"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0"/>
          <p:cNvSpPr txBox="1"/>
          <p:nvPr>
            <p:ph idx="4294967295" type="title"/>
          </p:nvPr>
        </p:nvSpPr>
        <p:spPr>
          <a:xfrm>
            <a:off x="4672440" y="1498680"/>
            <a:ext cx="7006320" cy="3296520"/>
          </a:xfrm>
          <a:prstGeom prst="rect">
            <a:avLst/>
          </a:prstGeom>
          <a:noFill/>
          <a:ln>
            <a:noFill/>
          </a:ln>
        </p:spPr>
        <p:txBody>
          <a:bodyPr anchorCtr="0" anchor="b" bIns="60825" lIns="122025" spcFirstLastPara="1" rIns="122025" wrap="square" tIns="608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540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LAS OPCIONES DE 4º DE ESO</a:t>
            </a:r>
            <a:endParaRPr b="0" i="0" sz="5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40"/>
          <p:cNvSpPr txBox="1"/>
          <p:nvPr>
            <p:ph idx="4294967295" type="subTitle"/>
          </p:nvPr>
        </p:nvSpPr>
        <p:spPr>
          <a:xfrm>
            <a:off x="4672440" y="4927680"/>
            <a:ext cx="7006320" cy="1242360"/>
          </a:xfrm>
          <a:prstGeom prst="rect">
            <a:avLst/>
          </a:prstGeom>
          <a:noFill/>
          <a:ln>
            <a:noFill/>
          </a:ln>
        </p:spPr>
        <p:txBody>
          <a:bodyPr anchorCtr="0" anchor="t" bIns="60825" lIns="122025" spcFirstLastPara="1" rIns="122025" wrap="square" tIns="60825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80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Curso 24-25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9"/>
          <p:cNvSpPr txBox="1"/>
          <p:nvPr>
            <p:ph idx="4294967295" type="body"/>
          </p:nvPr>
        </p:nvSpPr>
        <p:spPr>
          <a:xfrm>
            <a:off x="981720" y="116640"/>
            <a:ext cx="7006320" cy="1149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825" lIns="122025" spcFirstLastPara="1" rIns="122025" wrap="square" tIns="60825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3090" u="none" cap="none" strike="noStrike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Opción Humanística-Económica</a:t>
            </a:r>
            <a:endParaRPr b="0" i="0" sz="309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49"/>
          <p:cNvSpPr/>
          <p:nvPr/>
        </p:nvSpPr>
        <p:spPr>
          <a:xfrm>
            <a:off x="4664160" y="1498320"/>
            <a:ext cx="3835440" cy="38890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45720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4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BLOQUE 2 (Elegir 1)</a:t>
            </a:r>
            <a:endParaRPr b="0" i="0" sz="204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4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Alemán (6)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Alemán bilingüe (4) (6)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Francés (6)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Francés bilingüe (2) (6)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Lengua Vasca y Literatura (Mod. A) (6)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Filosofía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Cine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Cultura Científica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lang="es-ES" sz="1580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Mundo Clásico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49"/>
          <p:cNvSpPr/>
          <p:nvPr/>
        </p:nvSpPr>
        <p:spPr>
          <a:xfrm>
            <a:off x="302760" y="1422000"/>
            <a:ext cx="3835440" cy="416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45720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4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BLOQUE 1 (Elegir 1)</a:t>
            </a:r>
            <a:endParaRPr b="0" i="0" sz="204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4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Digitalización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Expresión artística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Formación y orientación personal y profesional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Música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Alemán (6)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Alemán bilingüe (4) (6)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Francés (6)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Francés bilingüe (2) (6)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Lengua Vasca y Literatura (Mod. A) (6)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49"/>
          <p:cNvSpPr/>
          <p:nvPr/>
        </p:nvSpPr>
        <p:spPr>
          <a:xfrm>
            <a:off x="365040" y="6231240"/>
            <a:ext cx="7446240" cy="3956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(2) 5 horas a la semana.  (4) 4 horas a la semana.  (6) Solo puede elegirse un idioma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50"/>
          <p:cNvSpPr txBox="1"/>
          <p:nvPr>
            <p:ph idx="4294967295" type="title"/>
          </p:nvPr>
        </p:nvSpPr>
        <p:spPr>
          <a:xfrm>
            <a:off x="4672440" y="908640"/>
            <a:ext cx="7006320" cy="1225800"/>
          </a:xfrm>
          <a:prstGeom prst="rect">
            <a:avLst/>
          </a:prstGeom>
          <a:noFill/>
          <a:ln>
            <a:noFill/>
          </a:ln>
        </p:spPr>
        <p:txBody>
          <a:bodyPr anchorCtr="0" anchor="b" bIns="60825" lIns="122025" spcFirstLastPara="1" rIns="122025" wrap="square" tIns="608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540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Opción Orientada a Ciclos Formativos</a:t>
            </a:r>
            <a:endParaRPr b="0" i="0" sz="5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50"/>
          <p:cNvSpPr txBox="1"/>
          <p:nvPr>
            <p:ph idx="4294967295" type="subTitle"/>
          </p:nvPr>
        </p:nvSpPr>
        <p:spPr>
          <a:xfrm>
            <a:off x="3934080" y="2349000"/>
            <a:ext cx="7744680" cy="3821040"/>
          </a:xfrm>
          <a:prstGeom prst="rect">
            <a:avLst/>
          </a:prstGeom>
          <a:noFill/>
          <a:ln>
            <a:noFill/>
          </a:ln>
        </p:spPr>
        <p:txBody>
          <a:bodyPr anchorCtr="0" anchor="t" bIns="60825" lIns="122025" spcFirstLastPara="1" rIns="122025" wrap="square" tIns="60825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80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Pensada para continuar estudios de Formación profesional de Grado Medio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80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(cualquiera de ellos), Enseñanzas Artísticas y Deportivas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51"/>
          <p:cNvSpPr txBox="1"/>
          <p:nvPr>
            <p:ph idx="4294967295" type="title"/>
          </p:nvPr>
        </p:nvSpPr>
        <p:spPr>
          <a:xfrm>
            <a:off x="693720" y="1738440"/>
            <a:ext cx="7726320" cy="44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60825" lIns="122025" spcFirstLastPara="1" rIns="122025" wrap="square" tIns="6082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s-ES" sz="1800" u="none" cap="none" strike="noStrike"/>
            </a:br>
            <a:r>
              <a:rPr b="0" i="0" lang="es-ES" sz="288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Asignaturas Obligatorias de la Modalidad: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r>
              <a:rPr b="0" i="0" lang="es-ES" sz="288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Matemáticas A - 4 hh./ sem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r>
              <a:rPr b="0" i="0" lang="es-ES" sz="2880" u="none" cap="none" strike="noStrike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IAEM - 3hh./sem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r>
              <a:rPr b="0" i="0" lang="es-ES" sz="2880" u="none" cap="none" strike="noStrike">
                <a:solidFill>
                  <a:srgbClr val="00B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Tecnología - 3hh./sem*.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endParaRPr b="0" i="0" sz="28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 </a:t>
            </a:r>
            <a:r>
              <a:rPr b="0" i="0" lang="es-ES" sz="1800" u="none" cap="none" strike="noStrike">
                <a:solidFill>
                  <a:srgbClr val="49372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 imparte en Inglés en el modelo Plurilingüe.</a:t>
            </a:r>
            <a:r>
              <a:rPr b="0" i="0" lang="es-ES" sz="240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51"/>
          <p:cNvSpPr txBox="1"/>
          <p:nvPr>
            <p:ph idx="4294967295" type="body"/>
          </p:nvPr>
        </p:nvSpPr>
        <p:spPr>
          <a:xfrm>
            <a:off x="693720" y="706680"/>
            <a:ext cx="7006320" cy="717840"/>
          </a:xfrm>
          <a:prstGeom prst="rect">
            <a:avLst/>
          </a:prstGeom>
          <a:noFill/>
          <a:ln>
            <a:noFill/>
          </a:ln>
        </p:spPr>
        <p:txBody>
          <a:bodyPr anchorCtr="0" anchor="b" bIns="60825" lIns="122025" spcFirstLastPara="1" rIns="122025" wrap="square" tIns="60825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3600" u="none" cap="none" strike="noStrike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Opción Orientada a</a:t>
            </a:r>
            <a:endParaRPr b="0" i="0" sz="3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3600" u="none" cap="none" strike="noStrike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Ciclos Formativos</a:t>
            </a:r>
            <a:endParaRPr b="0" i="0" sz="3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52"/>
          <p:cNvSpPr txBox="1"/>
          <p:nvPr>
            <p:ph idx="4294967295" type="body"/>
          </p:nvPr>
        </p:nvSpPr>
        <p:spPr>
          <a:xfrm>
            <a:off x="4427640" y="706680"/>
            <a:ext cx="7006320" cy="717840"/>
          </a:xfrm>
          <a:prstGeom prst="rect">
            <a:avLst/>
          </a:prstGeom>
          <a:noFill/>
          <a:ln>
            <a:noFill/>
          </a:ln>
        </p:spPr>
        <p:txBody>
          <a:bodyPr anchorCtr="0" anchor="b" bIns="60825" lIns="122025" spcFirstLastPara="1" rIns="122025" wrap="square" tIns="60825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3600" u="none" cap="none" strike="noStrike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Opción Orientada a</a:t>
            </a:r>
            <a:endParaRPr b="0" i="0" sz="3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3600" u="none" cap="none" strike="noStrike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Ciclos Formativos</a:t>
            </a:r>
            <a:endParaRPr b="0" i="0" sz="3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52"/>
          <p:cNvSpPr/>
          <p:nvPr/>
        </p:nvSpPr>
        <p:spPr>
          <a:xfrm>
            <a:off x="6013080" y="1672920"/>
            <a:ext cx="3835440" cy="4467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45720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4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BLOQUE 1 (Elegir 2)</a:t>
            </a:r>
            <a:endParaRPr b="0" i="0" sz="204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4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81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879"/>
              <a:buFont typeface="Century Gothic"/>
              <a:buChar char="●"/>
            </a:pPr>
            <a:r>
              <a:rPr b="0" i="0" lang="es-ES" sz="1879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Digitalización</a:t>
            </a:r>
            <a:endParaRPr b="0" i="0" sz="1879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81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879"/>
              <a:buFont typeface="Century Gothic"/>
              <a:buChar char="●"/>
            </a:pPr>
            <a:r>
              <a:rPr b="0" i="0" lang="es-ES" sz="1879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Expresión artística</a:t>
            </a:r>
            <a:endParaRPr b="0" i="0" sz="1879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81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879"/>
              <a:buFont typeface="Century Gothic"/>
              <a:buChar char="●"/>
            </a:pPr>
            <a:r>
              <a:rPr b="0" i="0" lang="es-ES" sz="1879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Formación y orientación personal y profesional</a:t>
            </a:r>
            <a:endParaRPr b="0" i="0" sz="1879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8119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879"/>
              <a:buFont typeface="Century Gothic"/>
              <a:buChar char="●"/>
            </a:pPr>
            <a:r>
              <a:rPr b="0" i="0" lang="es-ES" sz="1879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Música</a:t>
            </a:r>
            <a:endParaRPr b="0" i="0" sz="1879" u="none" cap="none" strike="noStrike">
              <a:solidFill>
                <a:srgbClr val="4C113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177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779"/>
              <a:buFont typeface="Century Gothic"/>
              <a:buChar char="●"/>
            </a:pPr>
            <a:r>
              <a:rPr lang="es-ES" sz="1779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Economía y Emprendimiento</a:t>
            </a:r>
            <a:endParaRPr sz="1779">
              <a:solidFill>
                <a:srgbClr val="4C113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81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879"/>
              <a:buFont typeface="Century Gothic"/>
              <a:buChar char="●"/>
            </a:pPr>
            <a:r>
              <a:rPr b="0" i="0" lang="es-ES" sz="1879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Alemán (6)</a:t>
            </a:r>
            <a:endParaRPr b="0" i="0" sz="1879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81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879"/>
              <a:buFont typeface="Century Gothic"/>
              <a:buChar char="●"/>
            </a:pPr>
            <a:r>
              <a:rPr b="0" i="0" lang="es-ES" sz="1879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Alemán bilingüe (4) (6)</a:t>
            </a:r>
            <a:endParaRPr b="0" i="0" sz="1879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81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879"/>
              <a:buFont typeface="Century Gothic"/>
              <a:buChar char="●"/>
            </a:pPr>
            <a:r>
              <a:rPr b="0" i="0" lang="es-ES" sz="1879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Francés (6)</a:t>
            </a:r>
            <a:endParaRPr b="0" i="0" sz="1879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81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879"/>
              <a:buFont typeface="Century Gothic"/>
              <a:buChar char="●"/>
            </a:pPr>
            <a:r>
              <a:rPr b="0" i="0" lang="es-ES" sz="1879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Francés bilingüe (2) (6)</a:t>
            </a:r>
            <a:endParaRPr b="0" i="0" sz="1879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81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879"/>
              <a:buFont typeface="Century Gothic"/>
              <a:buChar char="●"/>
            </a:pPr>
            <a:r>
              <a:rPr b="0" i="0" lang="es-ES" sz="1879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Lengua Vasca y Literatura (Mod. A) (6)</a:t>
            </a:r>
            <a:endParaRPr b="0" i="0" sz="1879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52"/>
          <p:cNvSpPr/>
          <p:nvPr/>
        </p:nvSpPr>
        <p:spPr>
          <a:xfrm>
            <a:off x="4327200" y="6383520"/>
            <a:ext cx="7446240" cy="3956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(2) 5 horas a la semana.  (4) 4 horas a la semana.  (6) Solo puede elegirse un idioma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53"/>
          <p:cNvSpPr txBox="1"/>
          <p:nvPr>
            <p:ph idx="4294967295" type="title"/>
          </p:nvPr>
        </p:nvSpPr>
        <p:spPr>
          <a:xfrm>
            <a:off x="765720" y="2421000"/>
            <a:ext cx="7006320" cy="35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60825" lIns="122025" spcFirstLastPara="1" rIns="122025" wrap="square" tIns="6082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3100" u="none" cap="none" strike="noStrike">
                <a:solidFill>
                  <a:srgbClr val="00B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Formación Profesional Básica.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r>
              <a:rPr b="0" i="0" lang="es-ES" sz="3100" u="none" cap="none" strike="noStrike">
                <a:solidFill>
                  <a:srgbClr val="49372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Educación Secundaria para Adultos (ESPA).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r>
              <a:rPr b="0" i="0" lang="es-ES" sz="310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Curso Acceso Grado Medio</a:t>
            </a:r>
            <a:endParaRPr b="0" i="0" sz="31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1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3420" u="none" cap="none" strike="noStrike">
                <a:solidFill>
                  <a:srgbClr val="BF9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 de Empleo Juvenil</a:t>
            </a:r>
            <a:br>
              <a:rPr b="0" i="0" lang="es-ES" sz="1800" u="none" cap="none" strike="noStrike"/>
            </a:br>
            <a:r>
              <a:rPr b="0" i="0" lang="es-ES" sz="432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endParaRPr b="0" i="0" sz="432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53"/>
          <p:cNvSpPr txBox="1"/>
          <p:nvPr>
            <p:ph idx="4294967295" type="body"/>
          </p:nvPr>
        </p:nvSpPr>
        <p:spPr>
          <a:xfrm>
            <a:off x="981720" y="476640"/>
            <a:ext cx="7006320" cy="1294920"/>
          </a:xfrm>
          <a:prstGeom prst="rect">
            <a:avLst/>
          </a:prstGeom>
          <a:noFill/>
          <a:ln>
            <a:noFill/>
          </a:ln>
        </p:spPr>
        <p:txBody>
          <a:bodyPr anchorCtr="0" anchor="b" bIns="60825" lIns="122025" spcFirstLastPara="1" rIns="122025" wrap="square" tIns="60825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80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Otras alternativas formativas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54"/>
          <p:cNvSpPr txBox="1"/>
          <p:nvPr>
            <p:ph idx="4294967295" type="title"/>
          </p:nvPr>
        </p:nvSpPr>
        <p:spPr>
          <a:xfrm>
            <a:off x="3879000" y="692640"/>
            <a:ext cx="8104680" cy="16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60825" lIns="122025" spcFirstLastPara="1" rIns="122025" wrap="square" tIns="608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540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FORMACIÓN PROFESIONAL BÁSICA</a:t>
            </a:r>
            <a:endParaRPr b="0" i="0" sz="5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54"/>
          <p:cNvSpPr txBox="1"/>
          <p:nvPr>
            <p:ph idx="4294967295" type="subTitle"/>
          </p:nvPr>
        </p:nvSpPr>
        <p:spPr>
          <a:xfrm>
            <a:off x="3905640" y="3111120"/>
            <a:ext cx="7891920" cy="295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825" lIns="122025" spcFirstLastPara="1" rIns="122025" wrap="square" tIns="608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25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Para alumnos de a partir de 15 años </a:t>
            </a:r>
            <a:endParaRPr b="0" i="0" sz="22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25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Dos cursos de duración.</a:t>
            </a:r>
            <a:endParaRPr b="0" i="0" sz="22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25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Obtienen el título de ayudante. Nivel I de Formación europea</a:t>
            </a:r>
            <a:endParaRPr b="0" i="0" sz="22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25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Permite incorporarse a Ciclos Formativos de Grado Medio y obtener el título de ESO.</a:t>
            </a:r>
            <a:endParaRPr b="0" i="0" sz="22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25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 alumnado es propuesto por el Centro. El alumno y su familia deben estar de acuerdo. Hay unos requisitos de admisión.</a:t>
            </a:r>
            <a:endParaRPr b="0" i="0" sz="225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55"/>
          <p:cNvSpPr txBox="1"/>
          <p:nvPr>
            <p:ph idx="4294967295" type="title"/>
          </p:nvPr>
        </p:nvSpPr>
        <p:spPr>
          <a:xfrm>
            <a:off x="3715200" y="66600"/>
            <a:ext cx="6904440" cy="2813040"/>
          </a:xfrm>
          <a:prstGeom prst="rect">
            <a:avLst/>
          </a:prstGeom>
          <a:noFill/>
          <a:ln>
            <a:noFill/>
          </a:ln>
        </p:spPr>
        <p:txBody>
          <a:bodyPr anchorCtr="0" anchor="b" bIns="60825" lIns="122025" spcFirstLastPara="1" rIns="122025" wrap="square" tIns="608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r>
              <a:rPr b="0" i="0" lang="es-ES" sz="314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Educación Secundaria Para Adultos (ESPA)</a:t>
            </a:r>
            <a:br>
              <a:rPr b="0" i="0" lang="es-ES" sz="1800" u="none" cap="none" strike="noStrike"/>
            </a:br>
            <a:r>
              <a:rPr b="0" i="0" lang="es-ES" sz="2040" u="none" cap="none" strike="noStrike">
                <a:solidFill>
                  <a:srgbClr val="2027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ESO para adultos</a:t>
            </a:r>
            <a:br>
              <a:rPr b="0" i="0" lang="es-ES" sz="1800" u="none" cap="none" strike="noStrike"/>
            </a:br>
            <a:r>
              <a:rPr b="0" i="0" lang="es-ES" sz="2040" u="none" cap="none" strike="noStrike">
                <a:solidFill>
                  <a:srgbClr val="20273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Requisito: tener 18 años o mayor de 16 con un contrato de trabajo reglado</a:t>
            </a:r>
            <a:br>
              <a:rPr b="0" i="0" lang="es-ES" sz="1800" u="none" cap="none" strike="noStrike"/>
            </a:br>
            <a:endParaRPr b="0" i="0" sz="204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55"/>
          <p:cNvSpPr txBox="1"/>
          <p:nvPr>
            <p:ph idx="4294967295" type="subTitle"/>
          </p:nvPr>
        </p:nvSpPr>
        <p:spPr>
          <a:xfrm>
            <a:off x="3960000" y="3810960"/>
            <a:ext cx="7006320" cy="1588680"/>
          </a:xfrm>
          <a:prstGeom prst="rect">
            <a:avLst/>
          </a:prstGeom>
          <a:noFill/>
          <a:ln>
            <a:noFill/>
          </a:ln>
        </p:spPr>
        <p:txBody>
          <a:bodyPr anchorCtr="0" anchor="t" bIns="60825" lIns="122025" spcFirstLastPara="1" rIns="122025" wrap="square" tIns="60825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590" u="none" cap="none" strike="noStrike">
                <a:solidFill>
                  <a:srgbClr val="CC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CURSO DE PREPARACIÓN GRADO MEDIO</a:t>
            </a:r>
            <a:endParaRPr b="0" i="0" sz="259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90" u="none" cap="none" strike="noStrike">
                <a:solidFill>
                  <a:srgbClr val="CC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Enseñanza 1 curso para alumnos mayores de 17 años. </a:t>
            </a:r>
            <a:endParaRPr b="0" i="0" sz="209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550" u="none" cap="none" strike="noStrike">
                <a:solidFill>
                  <a:srgbClr val="CC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SIRVE PARA PREPARAR EL EXAMEN</a:t>
            </a:r>
            <a:endParaRPr b="0" i="0" sz="15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550" u="none" cap="none" strike="noStrike">
                <a:solidFill>
                  <a:srgbClr val="CC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 IMPARTE EN EL INSTITUTO</a:t>
            </a:r>
            <a:endParaRPr b="0" i="0" sz="15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5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5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3600" u="none" cap="none" strike="noStrike">
                <a:solidFill>
                  <a:srgbClr val="00682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 DE EMPLEO JUVENIL</a:t>
            </a:r>
            <a:endParaRPr b="0" i="0" sz="3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50" u="none" cap="none" strike="noStrike">
                <a:solidFill>
                  <a:srgbClr val="00682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Mayores de 16 años. Se tramita en el Servicio Navarra de Empleo. Son diferentes cursos. Posibilitan  certificados de profesionalidad .</a:t>
            </a:r>
            <a:endParaRPr b="0" i="0" sz="185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55"/>
          <p:cNvSpPr/>
          <p:nvPr/>
        </p:nvSpPr>
        <p:spPr>
          <a:xfrm>
            <a:off x="4320000" y="2700000"/>
            <a:ext cx="575964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200" u="none" cap="none" strike="noStrike">
                <a:latin typeface="Arial"/>
                <a:ea typeface="Arial"/>
                <a:cs typeface="Arial"/>
                <a:sym typeface="Arial"/>
              </a:rPr>
              <a:t>EXAMEN DE ACCESO A GRADO MEDIO</a:t>
            </a:r>
            <a:endParaRPr b="0" i="0" sz="2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latin typeface="Arial"/>
                <a:ea typeface="Arial"/>
                <a:cs typeface="Arial"/>
                <a:sym typeface="Arial"/>
              </a:rPr>
              <a:t>Convocatoria anual-para mayores de 17 años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6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1"/>
          <p:cNvSpPr/>
          <p:nvPr/>
        </p:nvSpPr>
        <p:spPr>
          <a:xfrm>
            <a:off x="71280" y="373680"/>
            <a:ext cx="12183840" cy="9234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CC6600"/>
                </a:solidFill>
                <a:latin typeface="Century"/>
                <a:ea typeface="Century"/>
                <a:cs typeface="Century"/>
                <a:sym typeface="Century"/>
              </a:rPr>
              <a:t>¿Qué Alternativas tengo?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00" u="none" cap="none" strike="noStrike">
                <a:solidFill>
                  <a:srgbClr val="00B050"/>
                </a:solidFill>
                <a:latin typeface="Century"/>
                <a:ea typeface="Century"/>
                <a:cs typeface="Century"/>
                <a:sym typeface="Century"/>
              </a:rPr>
              <a:t>ORGANIGRAMA DEL SISTEMA EDUCATIVO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41"/>
          <p:cNvSpPr/>
          <p:nvPr/>
        </p:nvSpPr>
        <p:spPr>
          <a:xfrm>
            <a:off x="145080" y="324000"/>
            <a:ext cx="11943360" cy="5862240"/>
          </a:xfrm>
          <a:prstGeom prst="rect">
            <a:avLst/>
          </a:prstGeom>
          <a:noFill/>
          <a:ln cap="flat" cmpd="sng" w="284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41"/>
          <p:cNvSpPr/>
          <p:nvPr/>
        </p:nvSpPr>
        <p:spPr>
          <a:xfrm>
            <a:off x="1636560" y="2244600"/>
            <a:ext cx="2802240" cy="360000"/>
          </a:xfrm>
          <a:prstGeom prst="rect">
            <a:avLst/>
          </a:prstGeom>
          <a:gradFill>
            <a:gsLst>
              <a:gs pos="0">
                <a:srgbClr val="FFF09F"/>
              </a:gs>
              <a:gs pos="100000">
                <a:srgbClr val="FFF9D6"/>
              </a:gs>
            </a:gsLst>
            <a:lin ang="16200000" scaled="0"/>
          </a:gradFill>
          <a:ln cap="flat" cmpd="sng" w="9525">
            <a:solidFill>
              <a:srgbClr val="F9BB00"/>
            </a:solidFill>
            <a:prstDash val="solid"/>
            <a:round/>
            <a:headEnd len="sm" w="sm" type="none"/>
            <a:tailEnd len="sm" w="sm" type="none"/>
          </a:ln>
          <a:effectLst>
            <a:outerShdw blurRad="39960" rotWithShape="0" dir="5400000" dist="20160">
              <a:srgbClr val="000000">
                <a:alpha val="37647"/>
              </a:srgbClr>
            </a:outerShdw>
          </a:effectLst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Century"/>
                <a:ea typeface="Century"/>
                <a:cs typeface="Century"/>
                <a:sym typeface="Century"/>
              </a:rPr>
              <a:t> UNIVERSIDAD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41"/>
          <p:cNvSpPr/>
          <p:nvPr/>
        </p:nvSpPr>
        <p:spPr>
          <a:xfrm>
            <a:off x="4183920" y="5760000"/>
            <a:ext cx="3195360" cy="634320"/>
          </a:xfrm>
          <a:prstGeom prst="rect">
            <a:avLst/>
          </a:prstGeom>
          <a:gradFill>
            <a:gsLst>
              <a:gs pos="0">
                <a:srgbClr val="FFF09F"/>
              </a:gs>
              <a:gs pos="100000">
                <a:srgbClr val="FFF9D6"/>
              </a:gs>
            </a:gsLst>
            <a:lin ang="16200000" scaled="0"/>
          </a:gradFill>
          <a:ln cap="flat" cmpd="sng" w="9525">
            <a:solidFill>
              <a:srgbClr val="F9BB00"/>
            </a:solidFill>
            <a:prstDash val="solid"/>
            <a:round/>
            <a:headEnd len="sm" w="sm" type="none"/>
            <a:tailEnd len="sm" w="sm" type="none"/>
          </a:ln>
          <a:effectLst>
            <a:outerShdw blurRad="39960" rotWithShape="0" dir="5400000" dist="20160">
              <a:srgbClr val="000000">
                <a:alpha val="37647"/>
              </a:srgbClr>
            </a:outerShdw>
          </a:effectLst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Century"/>
                <a:ea typeface="Century"/>
                <a:cs typeface="Century"/>
                <a:sym typeface="Century"/>
              </a:rPr>
              <a:t>             TÍTULO DE 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Century"/>
                <a:ea typeface="Century"/>
                <a:cs typeface="Century"/>
                <a:sym typeface="Century"/>
              </a:rPr>
              <a:t> GRADUADO EN E.S.O.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41"/>
          <p:cNvSpPr/>
          <p:nvPr/>
        </p:nvSpPr>
        <p:spPr>
          <a:xfrm>
            <a:off x="2569320" y="3982680"/>
            <a:ext cx="2393640" cy="360000"/>
          </a:xfrm>
          <a:prstGeom prst="rect">
            <a:avLst/>
          </a:prstGeom>
          <a:gradFill>
            <a:gsLst>
              <a:gs pos="0">
                <a:srgbClr val="FFF09F"/>
              </a:gs>
              <a:gs pos="100000">
                <a:srgbClr val="FFF9D6"/>
              </a:gs>
            </a:gsLst>
            <a:lin ang="16200000" scaled="0"/>
          </a:gradFill>
          <a:ln cap="flat" cmpd="sng" w="9525">
            <a:solidFill>
              <a:srgbClr val="F9BB00"/>
            </a:solidFill>
            <a:prstDash val="solid"/>
            <a:round/>
            <a:headEnd len="sm" w="sm" type="none"/>
            <a:tailEnd len="sm" w="sm" type="none"/>
          </a:ln>
          <a:effectLst>
            <a:outerShdw blurRad="39960" rotWithShape="0" dir="5400000" dist="20160">
              <a:srgbClr val="000000">
                <a:alpha val="37647"/>
              </a:srgbClr>
            </a:outerShdw>
          </a:effectLst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Century"/>
                <a:ea typeface="Century"/>
                <a:cs typeface="Century"/>
                <a:sym typeface="Century"/>
              </a:rPr>
              <a:t> BACHILLERATOS 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41"/>
          <p:cNvSpPr/>
          <p:nvPr/>
        </p:nvSpPr>
        <p:spPr>
          <a:xfrm>
            <a:off x="6944400" y="4017600"/>
            <a:ext cx="2930040" cy="634320"/>
          </a:xfrm>
          <a:prstGeom prst="rect">
            <a:avLst/>
          </a:prstGeom>
          <a:gradFill>
            <a:gsLst>
              <a:gs pos="0">
                <a:srgbClr val="93DD93"/>
              </a:gs>
              <a:gs pos="100000">
                <a:srgbClr val="BEE8BE"/>
              </a:gs>
            </a:gsLst>
            <a:lin ang="0" scaled="0"/>
          </a:gradFill>
          <a:ln cap="flat" cmpd="sng" w="9525">
            <a:solidFill>
              <a:srgbClr val="F9BB00"/>
            </a:solidFill>
            <a:prstDash val="solid"/>
            <a:round/>
            <a:headEnd len="sm" w="sm" type="none"/>
            <a:tailEnd len="sm" w="sm" type="none"/>
          </a:ln>
          <a:effectLst>
            <a:outerShdw blurRad="39960" rotWithShape="0" dir="5400000" dist="20160">
              <a:srgbClr val="000000">
                <a:alpha val="37647"/>
              </a:srgbClr>
            </a:outerShdw>
          </a:effectLst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Century"/>
                <a:ea typeface="Century"/>
                <a:cs typeface="Century"/>
                <a:sym typeface="Century"/>
              </a:rPr>
              <a:t>CICLOS FORMATIVOS 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Century"/>
                <a:ea typeface="Century"/>
                <a:cs typeface="Century"/>
                <a:sym typeface="Century"/>
              </a:rPr>
              <a:t>       GRADO MEDIO 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41"/>
          <p:cNvSpPr/>
          <p:nvPr/>
        </p:nvSpPr>
        <p:spPr>
          <a:xfrm>
            <a:off x="4633200" y="5118120"/>
            <a:ext cx="46080" cy="6411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p41"/>
          <p:cNvSpPr/>
          <p:nvPr/>
        </p:nvSpPr>
        <p:spPr>
          <a:xfrm>
            <a:off x="3960000" y="5118120"/>
            <a:ext cx="668880" cy="3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41"/>
          <p:cNvSpPr/>
          <p:nvPr/>
        </p:nvSpPr>
        <p:spPr>
          <a:xfrm flipH="1" rot="10800000">
            <a:off x="3951720" y="4364280"/>
            <a:ext cx="360" cy="7524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FFC000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177" name="Google Shape;177;p41"/>
          <p:cNvSpPr/>
          <p:nvPr/>
        </p:nvSpPr>
        <p:spPr>
          <a:xfrm flipH="1">
            <a:off x="6839280" y="5201280"/>
            <a:ext cx="36720" cy="558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8" name="Google Shape;178;p41"/>
          <p:cNvSpPr/>
          <p:nvPr/>
        </p:nvSpPr>
        <p:spPr>
          <a:xfrm flipH="1" rot="10800000">
            <a:off x="6889680" y="5212080"/>
            <a:ext cx="983880" cy="187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p41"/>
          <p:cNvSpPr/>
          <p:nvPr/>
        </p:nvSpPr>
        <p:spPr>
          <a:xfrm rot="10800000">
            <a:off x="7870680" y="4656600"/>
            <a:ext cx="18360" cy="5612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FFC000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180" name="Google Shape;180;p41"/>
          <p:cNvSpPr/>
          <p:nvPr/>
        </p:nvSpPr>
        <p:spPr>
          <a:xfrm>
            <a:off x="6906600" y="2345400"/>
            <a:ext cx="2838240" cy="634320"/>
          </a:xfrm>
          <a:prstGeom prst="rect">
            <a:avLst/>
          </a:prstGeom>
          <a:gradFill>
            <a:gsLst>
              <a:gs pos="0">
                <a:srgbClr val="BDF297"/>
              </a:gs>
              <a:gs pos="100000">
                <a:srgbClr val="D5F5C0"/>
              </a:gs>
            </a:gsLst>
            <a:lin ang="0" scaled="0"/>
          </a:gradFill>
          <a:ln cap="flat" cmpd="sng" w="9525">
            <a:solidFill>
              <a:srgbClr val="F9BB00"/>
            </a:solidFill>
            <a:prstDash val="solid"/>
            <a:round/>
            <a:headEnd len="sm" w="sm" type="none"/>
            <a:tailEnd len="sm" w="sm" type="none"/>
          </a:ln>
          <a:effectLst>
            <a:outerShdw blurRad="39960" rotWithShape="0" dir="5400000" dist="20160">
              <a:srgbClr val="000000">
                <a:alpha val="37647"/>
              </a:srgbClr>
            </a:outerShdw>
          </a:effectLst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Century"/>
                <a:ea typeface="Century"/>
                <a:cs typeface="Century"/>
                <a:sym typeface="Century"/>
              </a:rPr>
              <a:t>CICLOS FORMATIVOS 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Century"/>
                <a:ea typeface="Century"/>
                <a:cs typeface="Century"/>
                <a:sym typeface="Century"/>
              </a:rPr>
              <a:t>GRADO SUPERIOR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41"/>
          <p:cNvSpPr/>
          <p:nvPr/>
        </p:nvSpPr>
        <p:spPr>
          <a:xfrm>
            <a:off x="9133560" y="3391560"/>
            <a:ext cx="360" cy="5742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p41"/>
          <p:cNvSpPr/>
          <p:nvPr/>
        </p:nvSpPr>
        <p:spPr>
          <a:xfrm>
            <a:off x="9133920" y="3391920"/>
            <a:ext cx="694800" cy="3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FFC000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183" name="Google Shape;183;p41"/>
          <p:cNvSpPr/>
          <p:nvPr/>
        </p:nvSpPr>
        <p:spPr>
          <a:xfrm>
            <a:off x="9990000" y="3115080"/>
            <a:ext cx="1863360" cy="763200"/>
          </a:xfrm>
          <a:prstGeom prst="ellipse">
            <a:avLst/>
          </a:prstGeom>
          <a:gradFill>
            <a:gsLst>
              <a:gs pos="0">
                <a:srgbClr val="DAB8F7"/>
              </a:gs>
              <a:gs pos="100000">
                <a:srgbClr val="E6D1FA"/>
              </a:gs>
            </a:gsLst>
            <a:lin ang="2700000" scaled="0"/>
          </a:gra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MUNDO LABORAL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41"/>
          <p:cNvSpPr/>
          <p:nvPr/>
        </p:nvSpPr>
        <p:spPr>
          <a:xfrm flipH="1" rot="10800000">
            <a:off x="7836840" y="3118680"/>
            <a:ext cx="41400" cy="8625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FFC000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185" name="Google Shape;185;p41"/>
          <p:cNvSpPr/>
          <p:nvPr/>
        </p:nvSpPr>
        <p:spPr>
          <a:xfrm>
            <a:off x="8940240" y="1661400"/>
            <a:ext cx="360" cy="7153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6" name="Google Shape;186;p41"/>
          <p:cNvSpPr/>
          <p:nvPr/>
        </p:nvSpPr>
        <p:spPr>
          <a:xfrm flipH="1" rot="10800000">
            <a:off x="8939880" y="1663200"/>
            <a:ext cx="968040" cy="3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FFC000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187" name="Google Shape;187;p41"/>
          <p:cNvSpPr/>
          <p:nvPr/>
        </p:nvSpPr>
        <p:spPr>
          <a:xfrm>
            <a:off x="10056960" y="1296720"/>
            <a:ext cx="1863360" cy="752760"/>
          </a:xfrm>
          <a:prstGeom prst="ellipse">
            <a:avLst/>
          </a:prstGeom>
          <a:gradFill>
            <a:gsLst>
              <a:gs pos="0">
                <a:srgbClr val="DAB8F7"/>
              </a:gs>
              <a:gs pos="100000">
                <a:srgbClr val="E6D1FA"/>
              </a:gs>
            </a:gsLst>
            <a:lin ang="0" scaled="0"/>
          </a:gra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MUNDO LABORAL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41"/>
          <p:cNvSpPr/>
          <p:nvPr/>
        </p:nvSpPr>
        <p:spPr>
          <a:xfrm flipH="1">
            <a:off x="7873560" y="1510920"/>
            <a:ext cx="6840" cy="8247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p41"/>
          <p:cNvSpPr/>
          <p:nvPr/>
        </p:nvSpPr>
        <p:spPr>
          <a:xfrm flipH="1" rot="10800000">
            <a:off x="3016440" y="1505520"/>
            <a:ext cx="4867920" cy="27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p41"/>
          <p:cNvSpPr/>
          <p:nvPr/>
        </p:nvSpPr>
        <p:spPr>
          <a:xfrm>
            <a:off x="2971080" y="1501560"/>
            <a:ext cx="41400" cy="7405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38150">
            <a:solidFill>
              <a:srgbClr val="F9BB00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191" name="Google Shape;191;p41"/>
          <p:cNvSpPr/>
          <p:nvPr/>
        </p:nvSpPr>
        <p:spPr>
          <a:xfrm rot="10800000">
            <a:off x="3043800" y="2642040"/>
            <a:ext cx="71640" cy="12643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FFC000"/>
            </a:solidFill>
            <a:prstDash val="dashDot"/>
            <a:round/>
            <a:headEnd len="sm" w="sm" type="none"/>
            <a:tailEnd len="med" w="med" type="triangle"/>
          </a:ln>
        </p:spPr>
      </p:sp>
      <p:sp>
        <p:nvSpPr>
          <p:cNvPr id="192" name="Google Shape;192;p41"/>
          <p:cNvSpPr/>
          <p:nvPr/>
        </p:nvSpPr>
        <p:spPr>
          <a:xfrm>
            <a:off x="2569320" y="2859480"/>
            <a:ext cx="1557000" cy="909360"/>
          </a:xfrm>
          <a:prstGeom prst="irregularSeal2">
            <a:avLst/>
          </a:prstGeom>
          <a:solidFill>
            <a:srgbClr val="FFFFFF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EvAU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41"/>
          <p:cNvSpPr/>
          <p:nvPr/>
        </p:nvSpPr>
        <p:spPr>
          <a:xfrm flipH="1" rot="10800000">
            <a:off x="3971880" y="2720160"/>
            <a:ext cx="2845800" cy="1193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FFC000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194" name="Google Shape;194;p41"/>
          <p:cNvSpPr/>
          <p:nvPr/>
        </p:nvSpPr>
        <p:spPr>
          <a:xfrm flipH="1">
            <a:off x="3947040" y="2585520"/>
            <a:ext cx="2930040" cy="5742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92D050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195" name="Google Shape;195;p41"/>
          <p:cNvSpPr/>
          <p:nvPr/>
        </p:nvSpPr>
        <p:spPr>
          <a:xfrm>
            <a:off x="145080" y="1296720"/>
            <a:ext cx="1863360" cy="752760"/>
          </a:xfrm>
          <a:prstGeom prst="ellipse">
            <a:avLst/>
          </a:prstGeom>
          <a:gradFill>
            <a:gsLst>
              <a:gs pos="0">
                <a:srgbClr val="DAB8F7"/>
              </a:gs>
              <a:gs pos="100000">
                <a:srgbClr val="E6D1FA"/>
              </a:gs>
            </a:gsLst>
            <a:lin ang="0" scaled="0"/>
          </a:gra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MUNDO LABORAL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41"/>
          <p:cNvSpPr/>
          <p:nvPr/>
        </p:nvSpPr>
        <p:spPr>
          <a:xfrm rot="10800000">
            <a:off x="2056320" y="1829880"/>
            <a:ext cx="627120" cy="3607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FFC000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197" name="Google Shape;197;p41"/>
          <p:cNvSpPr/>
          <p:nvPr/>
        </p:nvSpPr>
        <p:spPr>
          <a:xfrm>
            <a:off x="9180000" y="5664960"/>
            <a:ext cx="2930040" cy="634320"/>
          </a:xfrm>
          <a:prstGeom prst="rect">
            <a:avLst/>
          </a:prstGeom>
          <a:gradFill>
            <a:gsLst>
              <a:gs pos="0">
                <a:srgbClr val="93DD93"/>
              </a:gs>
              <a:gs pos="100000">
                <a:srgbClr val="BEE8BE"/>
              </a:gs>
            </a:gsLst>
            <a:lin ang="0" scaled="0"/>
          </a:gradFill>
          <a:ln cap="flat" cmpd="sng" w="9525">
            <a:solidFill>
              <a:srgbClr val="F9BB00"/>
            </a:solidFill>
            <a:prstDash val="solid"/>
            <a:round/>
            <a:headEnd len="sm" w="sm" type="none"/>
            <a:tailEnd len="sm" w="sm" type="none"/>
          </a:ln>
          <a:effectLst>
            <a:outerShdw blurRad="39960" rotWithShape="0" dir="5400000" dist="20160">
              <a:srgbClr val="000000">
                <a:alpha val="37647"/>
              </a:srgbClr>
            </a:outerShdw>
          </a:effectLst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Century"/>
                <a:ea typeface="Century"/>
                <a:cs typeface="Century"/>
                <a:sym typeface="Century"/>
              </a:rPr>
              <a:t>CICLOS FORMATIVOS 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Century"/>
                <a:ea typeface="Century"/>
                <a:cs typeface="Century"/>
                <a:sym typeface="Century"/>
              </a:rPr>
              <a:t>       GRADO BÁSICO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41"/>
          <p:cNvSpPr/>
          <p:nvPr/>
        </p:nvSpPr>
        <p:spPr>
          <a:xfrm rot="10800000">
            <a:off x="11520720" y="3780720"/>
            <a:ext cx="359280" cy="18842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FFC000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199" name="Google Shape;199;p41"/>
          <p:cNvSpPr/>
          <p:nvPr/>
        </p:nvSpPr>
        <p:spPr>
          <a:xfrm rot="10800000">
            <a:off x="9540000" y="4738320"/>
            <a:ext cx="360" cy="9266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FFC000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200" name="Google Shape;200;p41"/>
          <p:cNvSpPr/>
          <p:nvPr/>
        </p:nvSpPr>
        <p:spPr>
          <a:xfrm rot="10800000">
            <a:off x="7380720" y="5939640"/>
            <a:ext cx="1799280" cy="3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41400">
            <a:solidFill>
              <a:srgbClr val="FFC000"/>
            </a:solidFill>
            <a:prstDash val="solid"/>
            <a:round/>
            <a:headEnd len="sm" w="sm" type="none"/>
            <a:tailEnd len="med" w="med" type="triangle"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2"/>
          <p:cNvSpPr txBox="1"/>
          <p:nvPr>
            <p:ph idx="4294967295" type="title"/>
          </p:nvPr>
        </p:nvSpPr>
        <p:spPr>
          <a:xfrm>
            <a:off x="4582080" y="260640"/>
            <a:ext cx="6838560" cy="645840"/>
          </a:xfrm>
          <a:prstGeom prst="rect">
            <a:avLst/>
          </a:prstGeom>
          <a:noFill/>
          <a:ln>
            <a:noFill/>
          </a:ln>
        </p:spPr>
        <p:txBody>
          <a:bodyPr anchorCtr="0" anchor="b" bIns="60825" lIns="122025" spcFirstLastPara="1" rIns="122025" wrap="square" tIns="608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486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 º ESO</a:t>
            </a:r>
            <a:endParaRPr b="0" i="0" sz="486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42"/>
          <p:cNvSpPr txBox="1"/>
          <p:nvPr>
            <p:ph idx="4294967295" type="subTitle"/>
          </p:nvPr>
        </p:nvSpPr>
        <p:spPr>
          <a:xfrm>
            <a:off x="3934080" y="910080"/>
            <a:ext cx="8134920" cy="3547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2400" u="none" cap="none" strike="noStrike">
                <a:solidFill>
                  <a:srgbClr val="467F7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 un curso diferente por su organización y las implicaciones que tiene.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2400" u="none" cap="none" strike="noStrike">
                <a:solidFill>
                  <a:srgbClr val="467F7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Tiene  tres opciones:  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52400" lvl="0" marL="9144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Century Gothic"/>
              <a:buAutoNum type="arabicPeriod"/>
            </a:pPr>
            <a:r>
              <a:rPr b="1" i="0" lang="es-ES" sz="2400" u="none" cap="none" strike="noStrike">
                <a:solidFill>
                  <a:srgbClr val="467F7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CIENTÍFICA  ( para Bachillerato)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52400" lvl="0" marL="9144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Century Gothic"/>
              <a:buAutoNum type="arabicPeriod"/>
            </a:pPr>
            <a:r>
              <a:rPr b="1" i="0" lang="es-ES" sz="2400" u="none" cap="none" strike="noStrike">
                <a:solidFill>
                  <a:srgbClr val="467F7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HUMANÍSTICA-ECONÓMICA ( para Bachillerato)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52400" lvl="0" marL="9144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Century Gothic"/>
              <a:buAutoNum type="arabicPeriod"/>
            </a:pPr>
            <a:r>
              <a:rPr b="1" i="0" lang="es-ES" sz="2400" u="none" cap="none" strike="noStrike">
                <a:solidFill>
                  <a:srgbClr val="467F7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ORIENTADA A FORMACIÓN PROFESIONAL, Formación en Artes Plásticas o Enseñanzas Deportivas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3"/>
          <p:cNvSpPr txBox="1"/>
          <p:nvPr>
            <p:ph idx="4294967295" type="title"/>
          </p:nvPr>
        </p:nvSpPr>
        <p:spPr>
          <a:xfrm>
            <a:off x="4294080" y="0"/>
            <a:ext cx="7006320" cy="1410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825" lIns="122025" spcFirstLastPara="1" rIns="122025" wrap="square" tIns="608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486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Opción Científica</a:t>
            </a:r>
            <a:endParaRPr b="0" i="0" sz="486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43"/>
          <p:cNvSpPr txBox="1"/>
          <p:nvPr>
            <p:ph idx="4294967295" type="subTitle"/>
          </p:nvPr>
        </p:nvSpPr>
        <p:spPr>
          <a:xfrm>
            <a:off x="3862080" y="1628640"/>
            <a:ext cx="7816680" cy="45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60825" lIns="122025" spcFirstLastPara="1" rIns="122025" wrap="square" tIns="60825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80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Pensada para continuar estudios de Bachillerato: 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79" lvl="1" marL="952560" marR="0" rtl="0" algn="l">
              <a:lnSpc>
                <a:spcPct val="85000"/>
              </a:lnSpc>
              <a:spcBef>
                <a:spcPts val="1066"/>
              </a:spcBef>
              <a:spcAft>
                <a:spcPts val="0"/>
              </a:spcAft>
              <a:buClr>
                <a:srgbClr val="3F2E2E"/>
              </a:buClr>
              <a:buSzPts val="2000"/>
              <a:buFont typeface="Arial"/>
              <a:buChar char="•"/>
            </a:pPr>
            <a:r>
              <a:rPr b="0" i="0" lang="es-ES" sz="2000" u="none" cap="none" strike="noStrike">
                <a:solidFill>
                  <a:srgbClr val="3F2E2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Ciencias e Ingeniería/Ciencias de la Salud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79" lvl="1" marL="952560" marR="0" rtl="0" algn="l">
              <a:lnSpc>
                <a:spcPct val="85000"/>
              </a:lnSpc>
              <a:spcBef>
                <a:spcPts val="1066"/>
              </a:spcBef>
              <a:spcAft>
                <a:spcPts val="0"/>
              </a:spcAft>
              <a:buClr>
                <a:srgbClr val="3F2E2E"/>
              </a:buClr>
              <a:buSzPts val="2000"/>
              <a:buFont typeface="Arial"/>
              <a:buChar char="•"/>
            </a:pPr>
            <a:r>
              <a:rPr b="0" i="0" lang="es-ES" sz="2000" u="none" cap="none" strike="noStrike">
                <a:solidFill>
                  <a:srgbClr val="3F2E2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Humanidades/Ciencias Sociales 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79" lvl="1" marL="952560" marR="0" rtl="0" algn="l">
              <a:lnSpc>
                <a:spcPct val="85000"/>
              </a:lnSpc>
              <a:spcBef>
                <a:spcPts val="1066"/>
              </a:spcBef>
              <a:spcAft>
                <a:spcPts val="0"/>
              </a:spcAft>
              <a:buClr>
                <a:srgbClr val="3F2E2E"/>
              </a:buClr>
              <a:buSzPts val="2000"/>
              <a:buFont typeface="Arial"/>
              <a:buChar char="•"/>
            </a:pPr>
            <a:r>
              <a:rPr b="0" i="0" lang="es-ES" sz="2000" u="none" cap="none" strike="noStrike">
                <a:solidFill>
                  <a:srgbClr val="3F2E2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General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79" lvl="1" marL="952560" marR="0" rtl="0" algn="l">
              <a:lnSpc>
                <a:spcPct val="85000"/>
              </a:lnSpc>
              <a:spcBef>
                <a:spcPts val="1066"/>
              </a:spcBef>
              <a:spcAft>
                <a:spcPts val="0"/>
              </a:spcAft>
              <a:buClr>
                <a:srgbClr val="3F2E2E"/>
              </a:buClr>
              <a:buSzPts val="2000"/>
              <a:buFont typeface="Arial"/>
              <a:buChar char="•"/>
            </a:pPr>
            <a:r>
              <a:rPr b="0" i="0" lang="es-ES" sz="2000" u="none" cap="none" strike="noStrike">
                <a:solidFill>
                  <a:srgbClr val="3F2E2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Artes 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80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Y de Ciclos Formativos de Grado Medio,de Enseñanzas Artísticas o Deportivas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4"/>
          <p:cNvSpPr txBox="1"/>
          <p:nvPr>
            <p:ph idx="4294967295" type="title"/>
          </p:nvPr>
        </p:nvSpPr>
        <p:spPr>
          <a:xfrm>
            <a:off x="841680" y="1845000"/>
            <a:ext cx="7482960" cy="39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60825" lIns="122025" spcFirstLastPara="1" rIns="122025" wrap="square" tIns="60825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52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Pensada para continuar estudios de: </a:t>
            </a:r>
            <a:br>
              <a:rPr b="0" i="0" lang="es-ES" sz="1800" u="none" cap="none" strike="noStrike"/>
            </a:br>
            <a:r>
              <a:rPr b="0" i="0" lang="es-ES" sz="252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Bachillerato 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r>
              <a:rPr b="0" i="0" lang="es-ES" sz="2430" u="none" cap="none" strike="noStrike">
                <a:solidFill>
                  <a:srgbClr val="467F7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Humanidades</a:t>
            </a:r>
            <a:br>
              <a:rPr b="0" i="0" lang="es-ES" sz="1800" u="none" cap="none" strike="noStrike"/>
            </a:br>
            <a:r>
              <a:rPr b="0" i="0" lang="es-ES" sz="2430" u="none" cap="none" strike="noStrike">
                <a:solidFill>
                  <a:srgbClr val="467F7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Ciencias Sociales</a:t>
            </a:r>
            <a:br>
              <a:rPr b="0" i="0" lang="es-ES" sz="1800" u="none" cap="none" strike="noStrike"/>
            </a:br>
            <a:r>
              <a:rPr b="0" i="0" lang="es-ES" sz="2430" u="none" cap="none" strike="noStrike">
                <a:solidFill>
                  <a:srgbClr val="467F7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General </a:t>
            </a:r>
            <a:br>
              <a:rPr b="0" i="0" lang="es-ES" sz="1800" u="none" cap="none" strike="noStrike"/>
            </a:br>
            <a:r>
              <a:rPr b="0" i="0" lang="es-ES" sz="2430" u="none" cap="none" strike="noStrike">
                <a:solidFill>
                  <a:srgbClr val="467F7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Artes 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r>
              <a:rPr b="0" i="0" lang="es-ES" sz="252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Ciclos Formativos de Grado Medio </a:t>
            </a:r>
            <a:br>
              <a:rPr b="0" i="0" lang="es-ES" sz="1800" u="none" cap="none" strike="noStrike"/>
            </a:br>
            <a:r>
              <a:rPr b="0" i="0" lang="es-ES" sz="180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(cualquiera de ellos, pero son más aconsejables los Ciclos de relacionados con los Servicios y las Empresas), </a:t>
            </a:r>
            <a:br>
              <a:rPr b="0" i="0" lang="es-ES" sz="1800" u="none" cap="none" strike="noStrike"/>
            </a:br>
            <a:r>
              <a:rPr b="0" i="0" lang="es-ES" sz="252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Enseñanzas Artísticas y Enseñanzas Deportivas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endParaRPr b="0" i="0" sz="252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44"/>
          <p:cNvSpPr txBox="1"/>
          <p:nvPr>
            <p:ph idx="4294967295" type="body"/>
          </p:nvPr>
        </p:nvSpPr>
        <p:spPr>
          <a:xfrm>
            <a:off x="-62640" y="260640"/>
            <a:ext cx="9514800" cy="1294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825" lIns="122025" spcFirstLastPara="1" rIns="122025" wrap="square" tIns="60825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423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Opción Humanística-Económica</a:t>
            </a:r>
            <a:endParaRPr b="0" i="0" sz="423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5"/>
          <p:cNvSpPr txBox="1"/>
          <p:nvPr>
            <p:ph idx="4294967295" type="title"/>
          </p:nvPr>
        </p:nvSpPr>
        <p:spPr>
          <a:xfrm>
            <a:off x="614160" y="1861560"/>
            <a:ext cx="799776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60825" lIns="122025" spcFirstLastPara="1" rIns="122025" wrap="square" tIns="6082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520" u="none" cap="none" strike="noStrike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Lengua Española- 4 hh./sem.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r>
              <a:rPr b="0" i="0" lang="es-ES" sz="2520" u="none" cap="none" strike="noStrike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Inglés - 3 hh./sem. </a:t>
            </a:r>
            <a:r>
              <a:rPr b="0" i="0" lang="es-ES" sz="1440" u="none" cap="none" strike="noStrike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 dos  horas más en el Modelo British</a:t>
            </a:r>
            <a:r>
              <a:rPr b="0" i="0" lang="es-ES" sz="1620" u="none" cap="none" strike="noStrike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r>
              <a:rPr b="0" i="0" lang="es-ES" sz="252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Geografía e Historia</a:t>
            </a:r>
            <a:r>
              <a:rPr b="0" i="0" lang="es-ES" sz="252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</a:t>
            </a:r>
            <a:r>
              <a:rPr b="0" i="0" lang="es-ES" sz="252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 - 3hh. /sem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r>
              <a:rPr b="0" i="0" lang="es-ES" sz="2520" u="none" cap="none" strike="noStrike">
                <a:solidFill>
                  <a:srgbClr val="00B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Educación Física* </a:t>
            </a:r>
            <a:r>
              <a:rPr b="0" i="0" lang="es-ES" sz="2880" u="none" cap="none" strike="noStrike">
                <a:solidFill>
                  <a:srgbClr val="00B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- 2hh. /sem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r>
              <a:rPr b="0" i="0" lang="es-ES" sz="2430" u="none" cap="none" strike="noStrike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Religión Católica o Atención Educativa - 1 h/sem</a:t>
            </a:r>
            <a:r>
              <a:rPr b="0" i="0" lang="es-ES" sz="2880" u="none" cap="none" strike="noStrike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r>
              <a:rPr b="0" i="0" lang="es-ES" sz="2430" u="none" cap="none" strike="noStrike">
                <a:solidFill>
                  <a:srgbClr val="49372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Tutoría 1 h./sem.</a:t>
            </a:r>
            <a:br>
              <a:rPr b="0" i="0" lang="es-ES" sz="1800" u="none" cap="none" strike="noStrike"/>
            </a:br>
            <a:endParaRPr b="0" i="0" sz="243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3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3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3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440" u="none" cap="none" strike="noStrike">
                <a:solidFill>
                  <a:srgbClr val="49372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</a:t>
            </a:r>
            <a:r>
              <a:rPr b="0" i="0" lang="es-ES" sz="1440" u="none" cap="none" strike="noStrike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0" i="0" lang="es-ES" sz="1800" u="none" cap="none" strike="noStrike">
                <a:solidFill>
                  <a:srgbClr val="49372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 imparte en Inglés en el modelo British y Plurilingüe.</a:t>
            </a:r>
            <a:br>
              <a:rPr b="0" i="0" lang="es-ES" sz="1800" u="none" cap="none" strike="noStrike"/>
            </a:br>
            <a:r>
              <a:rPr b="0" i="0" lang="es-ES" sz="1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** Se imparte en Francés en el Bilingüe Francés y en Inglés en British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45"/>
          <p:cNvSpPr txBox="1"/>
          <p:nvPr>
            <p:ph idx="4294967295" type="body"/>
          </p:nvPr>
        </p:nvSpPr>
        <p:spPr>
          <a:xfrm>
            <a:off x="1197720" y="116640"/>
            <a:ext cx="7006320" cy="1294920"/>
          </a:xfrm>
          <a:prstGeom prst="rect">
            <a:avLst/>
          </a:prstGeom>
          <a:noFill/>
          <a:ln>
            <a:noFill/>
          </a:ln>
        </p:spPr>
        <p:txBody>
          <a:bodyPr anchorCtr="0" anchor="b" bIns="60825" lIns="122025" spcFirstLastPara="1" rIns="122025" wrap="square" tIns="60825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80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Todas las modalidades tienen unas asignaturas comunes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6"/>
          <p:cNvSpPr txBox="1"/>
          <p:nvPr>
            <p:ph idx="4294967295" type="title"/>
          </p:nvPr>
        </p:nvSpPr>
        <p:spPr>
          <a:xfrm>
            <a:off x="693720" y="2271960"/>
            <a:ext cx="7726320" cy="39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60825" lIns="122025" spcFirstLastPara="1" rIns="122025" wrap="square" tIns="6082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88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Asignaturas Obligatorias del Itinerario: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r>
              <a:rPr b="0" i="0" lang="es-ES" sz="288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Matemáticas B - 4 hh./ sem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r>
              <a:rPr b="0" i="0" lang="es-ES" sz="2880" u="none" cap="none" strike="noStrike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Física y Química - 3hh./sem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r>
              <a:rPr b="0" i="0" lang="es-ES" sz="2880" u="none" cap="none" strike="noStrike">
                <a:solidFill>
                  <a:srgbClr val="00B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Biología y Geología - 3hh./sem*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r>
              <a:rPr b="0" i="0" lang="es-ES" sz="1800" u="none" cap="none" strike="noStrike">
                <a:solidFill>
                  <a:srgbClr val="49372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</a:t>
            </a:r>
            <a:r>
              <a:rPr b="0" i="0" lang="es-ES" sz="1800" u="none" cap="none" strike="noStrike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0" i="0" lang="es-ES" sz="1979" u="none" cap="none" strike="noStrike">
                <a:solidFill>
                  <a:srgbClr val="49372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 imparte en Inglés en el modelo British y Plurilingüe.</a:t>
            </a:r>
            <a:br>
              <a:rPr b="0" i="0" lang="es-ES" sz="1800" u="none" cap="none" strike="noStrike"/>
            </a:br>
            <a:endParaRPr b="0" i="0" sz="1979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46"/>
          <p:cNvSpPr txBox="1"/>
          <p:nvPr>
            <p:ph idx="4294967295" type="body"/>
          </p:nvPr>
        </p:nvSpPr>
        <p:spPr>
          <a:xfrm>
            <a:off x="693720" y="493560"/>
            <a:ext cx="7006320" cy="71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825" lIns="122025" spcFirstLastPara="1" rIns="122025" wrap="square" tIns="60825">
            <a:noAutofit/>
          </a:bodyPr>
          <a:lstStyle/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4390" u="none" cap="none" strike="noStrike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OPCIÓN CIENTÍFICA</a:t>
            </a:r>
            <a:endParaRPr b="0" i="0" sz="439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7"/>
          <p:cNvSpPr txBox="1"/>
          <p:nvPr>
            <p:ph idx="4294967295" type="title"/>
          </p:nvPr>
        </p:nvSpPr>
        <p:spPr>
          <a:xfrm>
            <a:off x="4394880" y="-143280"/>
            <a:ext cx="7006320" cy="1424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825" lIns="122025" spcFirstLastPara="1" rIns="122025" wrap="square" tIns="608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486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Opción Científica</a:t>
            </a:r>
            <a:endParaRPr b="0" i="0" sz="486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47"/>
          <p:cNvSpPr/>
          <p:nvPr/>
        </p:nvSpPr>
        <p:spPr>
          <a:xfrm>
            <a:off x="7597800" y="1270440"/>
            <a:ext cx="4412160" cy="4442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45720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4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BLOQUE 2 (Elegir 1)</a:t>
            </a:r>
            <a:endParaRPr b="0" i="0" sz="204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4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lang="es-ES" sz="1580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Filosofía</a:t>
            </a:r>
            <a:endParaRPr sz="1580">
              <a:solidFill>
                <a:srgbClr val="4C113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lang="es-ES" sz="1580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Cine</a:t>
            </a:r>
            <a:endParaRPr sz="1580">
              <a:solidFill>
                <a:srgbClr val="4C113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lang="es-ES" sz="1580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Cultura Científica</a:t>
            </a:r>
            <a:endParaRPr sz="1580">
              <a:solidFill>
                <a:srgbClr val="4C113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lang="es-ES" sz="1580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Mundo Clásico</a:t>
            </a:r>
            <a:endParaRPr sz="1580">
              <a:solidFill>
                <a:srgbClr val="4C113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Alemán (6)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Alemán bilingüe (4) (6)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Francés (6)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Francés bilingüe (2) (6)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Lengua Vasca y Literatura (Mod. A) (6)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47"/>
          <p:cNvSpPr/>
          <p:nvPr/>
        </p:nvSpPr>
        <p:spPr>
          <a:xfrm>
            <a:off x="3811320" y="1282320"/>
            <a:ext cx="3835440" cy="47185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45720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40" u="none" cap="none" strike="noStrike">
                <a:solidFill>
                  <a:srgbClr val="374C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BLOQUE 1 (Elegir 1)</a:t>
            </a:r>
            <a:endParaRPr b="0" i="0" sz="204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4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Digitalización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Economía y emprendimiento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Expresión artística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Formación y orientación personal y profesional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Latín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Música</a:t>
            </a:r>
            <a:endParaRPr b="0" i="0" sz="1580" u="none" cap="none" strike="noStrike">
              <a:solidFill>
                <a:srgbClr val="4C113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lang="es-ES" sz="1580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Tecnología</a:t>
            </a:r>
            <a:endParaRPr sz="1580">
              <a:solidFill>
                <a:srgbClr val="4C113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Alemán (6)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Alemán bilingüe (4) (6)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Francés (6)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Francés bilingüe (2) (6)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2904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ts val="1580"/>
              <a:buFont typeface="Century Gothic"/>
              <a:buChar char="●"/>
            </a:pPr>
            <a:r>
              <a:rPr b="0" i="0" lang="es-ES" sz="1580" u="none" cap="none" strike="noStrike">
                <a:solidFill>
                  <a:srgbClr val="4C113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Lengua Vasca y Literatura (Mod. A) (6) </a:t>
            </a:r>
            <a:endParaRPr b="0" i="0" sz="158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47"/>
          <p:cNvSpPr/>
          <p:nvPr/>
        </p:nvSpPr>
        <p:spPr>
          <a:xfrm>
            <a:off x="4174920" y="6231240"/>
            <a:ext cx="7446240" cy="3956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(2) 5 horas a la semana.  (4) 4 horas a la semana.  (6) Solo puede elegirse un idioma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8"/>
          <p:cNvSpPr txBox="1"/>
          <p:nvPr>
            <p:ph idx="4294967295" type="title"/>
          </p:nvPr>
        </p:nvSpPr>
        <p:spPr>
          <a:xfrm>
            <a:off x="4033080" y="1909440"/>
            <a:ext cx="8014320" cy="3886560"/>
          </a:xfrm>
          <a:prstGeom prst="rect">
            <a:avLst/>
          </a:prstGeom>
          <a:noFill/>
          <a:ln>
            <a:noFill/>
          </a:ln>
        </p:spPr>
        <p:txBody>
          <a:bodyPr anchorCtr="0" anchor="b" bIns="60825" lIns="122025" spcFirstLastPara="1" rIns="122025" wrap="square" tIns="608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r>
              <a:rPr b="0" i="0" lang="es-ES" sz="2880" u="none" cap="none" strike="noStrike">
                <a:solidFill>
                  <a:srgbClr val="738BC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Asignaturas Obligatorias del Itinerario:</a:t>
            </a:r>
            <a:endParaRPr b="0" i="0" sz="28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s-ES" sz="1800" u="none" cap="none" strike="noStrike"/>
            </a:br>
            <a:r>
              <a:rPr b="0" i="0" lang="es-ES" sz="2880" u="none" cap="none" strike="noStrike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Latín - 3hh./sem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r>
              <a:rPr b="0" i="0" lang="es-ES" sz="2880" u="none" cap="none" strike="noStrike">
                <a:solidFill>
                  <a:srgbClr val="00B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Economía - 3hh./sem*</a:t>
            </a:r>
            <a:endParaRPr b="0" i="0" sz="28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8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elegir:</a:t>
            </a:r>
            <a:br>
              <a:rPr b="0" i="0" lang="es-ES" sz="1800" u="none" cap="none" strike="noStrike"/>
            </a:br>
            <a:r>
              <a:rPr b="0" i="0" lang="es-ES" sz="258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Matemáticas A ó Matemáticas B - 4 hh./ sem</a:t>
            </a: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br>
              <a:rPr b="0" i="0" lang="es-ES" sz="1800" u="none" cap="none" strike="noStrike"/>
            </a:br>
            <a:endParaRPr b="0" i="0" sz="258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48"/>
          <p:cNvSpPr txBox="1"/>
          <p:nvPr>
            <p:ph idx="4294967295" type="subTitle"/>
          </p:nvPr>
        </p:nvSpPr>
        <p:spPr>
          <a:xfrm>
            <a:off x="4294080" y="240120"/>
            <a:ext cx="7006320" cy="1242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825" lIns="122025" spcFirstLastPara="1" rIns="122025" wrap="square" tIns="60825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3300" u="none" cap="none" strike="noStrike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Opción Humanística-Económica</a:t>
            </a:r>
            <a:endParaRPr b="0" i="0" sz="33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48"/>
          <p:cNvSpPr/>
          <p:nvPr/>
        </p:nvSpPr>
        <p:spPr>
          <a:xfrm>
            <a:off x="4672440" y="5373360"/>
            <a:ext cx="8660520" cy="736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49372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</a:t>
            </a:r>
            <a:r>
              <a:rPr b="0" i="0" lang="es-ES" sz="1800" u="none" cap="none" strike="noStrike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0" i="0" lang="es-ES" sz="1800" u="none" cap="none" strike="noStrike">
                <a:solidFill>
                  <a:srgbClr val="49372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 imparte en Inglés en el modelo British y Plurilingüe.</a:t>
            </a:r>
            <a:br>
              <a:rPr b="0" i="0" lang="es-ES" sz="1800" u="none" cap="none" strike="noStrike"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